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061" r:id="rId2"/>
    <p:sldId id="1063" r:id="rId3"/>
    <p:sldId id="1064" r:id="rId4"/>
    <p:sldId id="1062" r:id="rId5"/>
  </p:sldIdLst>
  <p:sldSz cx="9144000" cy="6858000" type="screen4x3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sz="1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sz="1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sz="1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FF"/>
    <a:srgbClr val="A50021"/>
    <a:srgbClr val="DDDDDD"/>
    <a:srgbClr val="00FFFF"/>
    <a:srgbClr val="CC0099"/>
    <a:srgbClr val="3366FF"/>
    <a:srgbClr val="5F5F5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3" autoAdjust="0"/>
    <p:restoredTop sz="95154" autoAdjust="0"/>
  </p:normalViewPr>
  <p:slideViewPr>
    <p:cSldViewPr>
      <p:cViewPr>
        <p:scale>
          <a:sx n="125" d="100"/>
          <a:sy n="125" d="100"/>
        </p:scale>
        <p:origin x="-312" y="-120"/>
      </p:cViewPr>
      <p:guideLst>
        <p:guide orient="horz" pos="3385"/>
        <p:guide orient="horz"/>
        <p:guide orient="horz" pos="2205"/>
        <p:guide orient="horz" pos="754"/>
        <p:guide orient="horz" pos="1752"/>
        <p:guide orient="horz" pos="1026"/>
        <p:guide orient="horz" pos="3974"/>
        <p:guide orient="horz" pos="2659"/>
        <p:guide pos="1067"/>
        <p:guide pos="1383"/>
        <p:guide pos="5556"/>
        <p:guide pos="2336"/>
        <p:guide pos="2880"/>
        <p:guide pos="4015"/>
        <p:guide pos="204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7212"/>
    </p:cViewPr>
  </p:sorterViewPr>
  <p:notesViewPr>
    <p:cSldViewPr>
      <p:cViewPr varScale="1">
        <p:scale>
          <a:sx n="23" d="100"/>
          <a:sy n="23" d="100"/>
        </p:scale>
        <p:origin x="-1302" y="-90"/>
      </p:cViewPr>
      <p:guideLst>
        <p:guide orient="horz" pos="3125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87925" cy="4467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5014" tIns="46674" rIns="95014" bIns="46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Old Style" charset="0"/>
        <a:ea typeface="+mn-ea"/>
        <a:cs typeface="+mn-cs"/>
      </a:defRPr>
    </a:lvl1pPr>
    <a:lvl2pPr marL="460375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Old Style" charset="0"/>
        <a:ea typeface="+mn-ea"/>
        <a:cs typeface="+mn-cs"/>
      </a:defRPr>
    </a:lvl2pPr>
    <a:lvl3pPr marL="920750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Old Style" charset="0"/>
        <a:ea typeface="+mn-ea"/>
        <a:cs typeface="+mn-cs"/>
      </a:defRPr>
    </a:lvl3pPr>
    <a:lvl4pPr marL="1381125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Old Style" charset="0"/>
        <a:ea typeface="+mn-ea"/>
        <a:cs typeface="+mn-cs"/>
      </a:defRPr>
    </a:lvl4pPr>
    <a:lvl5pPr marL="1841500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Old Style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4075" y="2555875"/>
            <a:ext cx="0" cy="0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4875"/>
            <a:ext cx="2622550" cy="1308100"/>
          </a:xfrm>
          <a:noFill/>
          <a:ln w="9525"/>
        </p:spPr>
        <p:txBody>
          <a:bodyPr lIns="90676" tIns="44543" rIns="90676" bIns="44543"/>
          <a:lstStyle/>
          <a:p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3"/>
          <p:cNvSpPr>
            <a:spLocks noChangeShapeType="1"/>
          </p:cNvSpPr>
          <p:nvPr userDrawn="1"/>
        </p:nvSpPr>
        <p:spPr bwMode="auto">
          <a:xfrm>
            <a:off x="1" y="4343400"/>
            <a:ext cx="1435100" cy="0"/>
          </a:xfrm>
          <a:prstGeom prst="line">
            <a:avLst/>
          </a:prstGeom>
          <a:noFill/>
          <a:ln w="1270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Line 34"/>
          <p:cNvSpPr>
            <a:spLocks noChangeShapeType="1"/>
          </p:cNvSpPr>
          <p:nvPr userDrawn="1"/>
        </p:nvSpPr>
        <p:spPr bwMode="auto">
          <a:xfrm>
            <a:off x="1435100" y="939800"/>
            <a:ext cx="0" cy="3400425"/>
          </a:xfrm>
          <a:prstGeom prst="line">
            <a:avLst/>
          </a:prstGeom>
          <a:noFill/>
          <a:ln w="1270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" name="Line 35"/>
          <p:cNvSpPr>
            <a:spLocks noChangeShapeType="1"/>
          </p:cNvSpPr>
          <p:nvPr userDrawn="1"/>
        </p:nvSpPr>
        <p:spPr bwMode="auto">
          <a:xfrm>
            <a:off x="1431926" y="925513"/>
            <a:ext cx="7038975" cy="0"/>
          </a:xfrm>
          <a:prstGeom prst="line">
            <a:avLst/>
          </a:prstGeom>
          <a:noFill/>
          <a:ln w="1270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Rectangle 37"/>
          <p:cNvSpPr>
            <a:spLocks noChangeArrowheads="1"/>
          </p:cNvSpPr>
          <p:nvPr userDrawn="1"/>
        </p:nvSpPr>
        <p:spPr bwMode="auto">
          <a:xfrm>
            <a:off x="0" y="0"/>
            <a:ext cx="700088" cy="6318250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lnSpc>
                <a:spcPct val="100000"/>
              </a:lnSpc>
              <a:defRPr/>
            </a:pPr>
            <a:endParaRPr lang="ko-KR" altLang="en-US" sz="1800" i="1" smtClean="0">
              <a:latin typeface="Arial" pitchFamily="34" charset="0"/>
            </a:endParaRPr>
          </a:p>
        </p:txBody>
      </p:sp>
      <p:pic>
        <p:nvPicPr>
          <p:cNvPr id="8" name="Picture 38" descr="bullet_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9314" y="874714"/>
            <a:ext cx="1905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9"/>
          <p:cNvSpPr>
            <a:spLocks noChangeArrowheads="1"/>
          </p:cNvSpPr>
          <p:nvPr userDrawn="1"/>
        </p:nvSpPr>
        <p:spPr bwMode="auto">
          <a:xfrm>
            <a:off x="698501" y="0"/>
            <a:ext cx="8445500" cy="304800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endParaRPr lang="ko-KR" altLang="en-US" smtClean="0"/>
          </a:p>
        </p:txBody>
      </p:sp>
      <p:pic>
        <p:nvPicPr>
          <p:cNvPr id="10" name="Picture 4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6451601"/>
            <a:ext cx="1905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044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03449" y="3152775"/>
            <a:ext cx="5780088" cy="17526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ct val="15000"/>
              </a:spcBef>
              <a:buFont typeface="Wingdings" pitchFamily="2" charset="2"/>
              <a:buNone/>
              <a:defRPr sz="1200" i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203449" y="2606676"/>
            <a:ext cx="5780088" cy="47756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ko-KR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 userDrawn="1"/>
        </p:nvSpPr>
        <p:spPr bwMode="auto">
          <a:xfrm flipV="1">
            <a:off x="1447800" y="452438"/>
            <a:ext cx="7696200" cy="9683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 flipV="1">
            <a:off x="0" y="452438"/>
            <a:ext cx="1447800" cy="96837"/>
          </a:xfrm>
          <a:prstGeom prst="rect">
            <a:avLst/>
          </a:prstGeom>
          <a:solidFill>
            <a:srgbClr val="6C77C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endParaRPr lang="ko-KR" altLang="en-US" smtClean="0"/>
          </a:p>
        </p:txBody>
      </p:sp>
      <p:sp>
        <p:nvSpPr>
          <p:cNvPr id="11" name="Line 16"/>
          <p:cNvSpPr>
            <a:spLocks noChangeShapeType="1"/>
          </p:cNvSpPr>
          <p:nvPr userDrawn="1"/>
        </p:nvSpPr>
        <p:spPr bwMode="auto">
          <a:xfrm>
            <a:off x="-12699" y="6473825"/>
            <a:ext cx="9156700" cy="0"/>
          </a:xfrm>
          <a:prstGeom prst="line">
            <a:avLst/>
          </a:prstGeom>
          <a:noFill/>
          <a:ln w="12700">
            <a:solidFill>
              <a:srgbClr val="5783DB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ko-KR" altLang="en-US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1030" name="Picture 2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449" y="6488114"/>
            <a:ext cx="168433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pitchFamily="34" charset="0"/>
          <a:ea typeface="굴림체" pitchFamily="49" charset="-127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pitchFamily="34" charset="0"/>
          <a:ea typeface="굴림체" pitchFamily="49" charset="-127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pitchFamily="34" charset="0"/>
          <a:ea typeface="굴림체" pitchFamily="49" charset="-127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pitchFamily="34" charset="0"/>
          <a:ea typeface="굴림체" pitchFamily="49" charset="-127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66"/>
          </a:solidFill>
          <a:latin typeface="Arial" pitchFamily="34" charset="0"/>
          <a:ea typeface="굴림체" pitchFamily="49" charset="-127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66"/>
          </a:solidFill>
          <a:latin typeface="Arial" pitchFamily="34" charset="0"/>
          <a:ea typeface="굴림체" pitchFamily="49" charset="-127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66"/>
          </a:solidFill>
          <a:latin typeface="Arial" pitchFamily="34" charset="0"/>
          <a:ea typeface="굴림체" pitchFamily="49" charset="-127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000066"/>
          </a:solidFill>
          <a:latin typeface="Arial" pitchFamily="34" charset="0"/>
          <a:ea typeface="굴림체" pitchFamily="49" charset="-127"/>
        </a:defRPr>
      </a:lvl9pPr>
    </p:titleStyle>
    <p:bodyStyle>
      <a:lvl1pPr marL="228600" indent="-228600" algn="l" rtl="0" eaLnBrk="0" fontAlgn="base" hangingPunct="0">
        <a:spcBef>
          <a:spcPct val="100000"/>
        </a:spcBef>
        <a:spcAft>
          <a:spcPct val="0"/>
        </a:spcAft>
        <a:buClr>
          <a:srgbClr val="021D72"/>
        </a:buClr>
        <a:buSzPct val="85000"/>
        <a:buFont typeface="Wingdings" pitchFamily="2" charset="2"/>
        <a:buBlip>
          <a:blip r:embed="rId15"/>
        </a:buBlip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419100" indent="-188913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Blip>
          <a:blip r:embed="rId16"/>
        </a:buBlip>
        <a:defRPr sz="1200">
          <a:solidFill>
            <a:schemeClr val="tx1"/>
          </a:solidFill>
          <a:latin typeface="+mn-lt"/>
          <a:ea typeface="+mn-ea"/>
        </a:defRPr>
      </a:lvl2pPr>
      <a:lvl3pPr marL="571500" indent="-1508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SzPct val="65000"/>
        <a:buBlip>
          <a:blip r:embed="rId17"/>
        </a:buBlip>
        <a:defRPr sz="1200">
          <a:solidFill>
            <a:schemeClr val="tx1"/>
          </a:solidFill>
          <a:latin typeface="+mn-lt"/>
          <a:ea typeface="+mn-ea"/>
        </a:defRPr>
      </a:lvl3pPr>
      <a:lvl4pPr marL="762000" indent="-1889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+mn-ea"/>
        </a:defRPr>
      </a:lvl4pPr>
      <a:lvl5pPr marL="914400" indent="-150813" algn="l" rtl="0" eaLnBrk="0" fontAlgn="base" hangingPunct="0">
        <a:spcBef>
          <a:spcPct val="50000"/>
        </a:spcBef>
        <a:spcAft>
          <a:spcPct val="40000"/>
        </a:spcAft>
        <a:buClr>
          <a:schemeClr val="accent1"/>
        </a:buClr>
        <a:buSzPct val="50000"/>
        <a:buBlip>
          <a:blip r:embed="rId18"/>
        </a:buBlip>
        <a:defRPr sz="1200">
          <a:solidFill>
            <a:schemeClr val="tx1"/>
          </a:solidFill>
          <a:latin typeface="+mn-lt"/>
          <a:ea typeface="+mn-ea"/>
        </a:defRPr>
      </a:lvl5pPr>
      <a:lvl6pPr marL="1371600" indent="-150813" algn="l" rtl="0" eaLnBrk="0" fontAlgn="base" hangingPunct="0">
        <a:spcBef>
          <a:spcPct val="50000"/>
        </a:spcBef>
        <a:spcAft>
          <a:spcPct val="40000"/>
        </a:spcAft>
        <a:buClr>
          <a:schemeClr val="accent1"/>
        </a:buClr>
        <a:buSzPct val="50000"/>
        <a:buBlip>
          <a:blip r:embed="rId18"/>
        </a:buBlip>
        <a:defRPr sz="1200">
          <a:solidFill>
            <a:schemeClr val="tx1"/>
          </a:solidFill>
          <a:latin typeface="+mn-lt"/>
          <a:ea typeface="+mn-ea"/>
        </a:defRPr>
      </a:lvl6pPr>
      <a:lvl7pPr marL="1828800" indent="-150813" algn="l" rtl="0" eaLnBrk="0" fontAlgn="base" hangingPunct="0">
        <a:spcBef>
          <a:spcPct val="50000"/>
        </a:spcBef>
        <a:spcAft>
          <a:spcPct val="40000"/>
        </a:spcAft>
        <a:buClr>
          <a:schemeClr val="accent1"/>
        </a:buClr>
        <a:buSzPct val="50000"/>
        <a:buBlip>
          <a:blip r:embed="rId18"/>
        </a:buBlip>
        <a:defRPr sz="1200">
          <a:solidFill>
            <a:schemeClr val="tx1"/>
          </a:solidFill>
          <a:latin typeface="+mn-lt"/>
          <a:ea typeface="+mn-ea"/>
        </a:defRPr>
      </a:lvl7pPr>
      <a:lvl8pPr marL="2286000" indent="-150813" algn="l" rtl="0" eaLnBrk="0" fontAlgn="base" hangingPunct="0">
        <a:spcBef>
          <a:spcPct val="50000"/>
        </a:spcBef>
        <a:spcAft>
          <a:spcPct val="40000"/>
        </a:spcAft>
        <a:buClr>
          <a:schemeClr val="accent1"/>
        </a:buClr>
        <a:buSzPct val="50000"/>
        <a:buBlip>
          <a:blip r:embed="rId18"/>
        </a:buBlip>
        <a:defRPr sz="1200">
          <a:solidFill>
            <a:schemeClr val="tx1"/>
          </a:solidFill>
          <a:latin typeface="+mn-lt"/>
          <a:ea typeface="+mn-ea"/>
        </a:defRPr>
      </a:lvl8pPr>
      <a:lvl9pPr marL="2743200" indent="-150813" algn="l" rtl="0" eaLnBrk="0" fontAlgn="base" hangingPunct="0">
        <a:spcBef>
          <a:spcPct val="50000"/>
        </a:spcBef>
        <a:spcAft>
          <a:spcPct val="40000"/>
        </a:spcAft>
        <a:buClr>
          <a:schemeClr val="accent1"/>
        </a:buClr>
        <a:buSzPct val="50000"/>
        <a:buBlip>
          <a:blip r:embed="rId18"/>
        </a:buBlip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 bwMode="auto">
          <a:xfrm>
            <a:off x="-1587" y="692696"/>
            <a:ext cx="9144001" cy="30243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직사각형 1"/>
          <p:cNvSpPr/>
          <p:nvPr/>
        </p:nvSpPr>
        <p:spPr bwMode="auto">
          <a:xfrm>
            <a:off x="0" y="980728"/>
            <a:ext cx="9144000" cy="24093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 anchor="ctr"/>
          <a:lstStyle/>
          <a:p>
            <a:pPr algn="ctr"/>
            <a:endParaRPr lang="ko-KR" altLang="en-US" sz="36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077" name="Rectangle 14"/>
          <p:cNvSpPr txBox="1">
            <a:spLocks noChangeArrowheads="1"/>
          </p:cNvSpPr>
          <p:nvPr/>
        </p:nvSpPr>
        <p:spPr bwMode="auto">
          <a:xfrm>
            <a:off x="539552" y="1656699"/>
            <a:ext cx="6864416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3200" u="sng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200" u="sng" dirty="0" smtClean="0">
                <a:latin typeface="HY견고딕" pitchFamily="18" charset="-127"/>
                <a:ea typeface="HY견고딕" pitchFamily="18" charset="-127"/>
              </a:rPr>
              <a:t>AUTOMATIC</a:t>
            </a:r>
          </a:p>
          <a:p>
            <a:pPr algn="ctr"/>
            <a:r>
              <a:rPr lang="en-US" altLang="ko-KR" sz="3200" u="sng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LASER </a:t>
            </a:r>
          </a:p>
          <a:p>
            <a:pPr algn="ctr"/>
            <a:r>
              <a:rPr lang="en-US" altLang="ko-KR" sz="3200" u="sng" dirty="0" smtClean="0">
                <a:latin typeface="HY견고딕" pitchFamily="18" charset="-127"/>
                <a:ea typeface="HY견고딕" pitchFamily="18" charset="-127"/>
              </a:rPr>
              <a:t>MARKING MACHINE</a:t>
            </a:r>
          </a:p>
          <a:p>
            <a:pPr algn="ctr"/>
            <a:endParaRPr lang="en-US" altLang="ko-KR" sz="3200" u="sng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200" u="sng" dirty="0" smtClean="0">
                <a:latin typeface="HY견고딕" pitchFamily="18" charset="-127"/>
                <a:ea typeface="HY견고딕" pitchFamily="18" charset="-127"/>
              </a:rPr>
              <a:t>Model: TM-1000</a:t>
            </a:r>
            <a:endParaRPr lang="en-US" altLang="ko-KR" sz="3200" u="sng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080" name="Rectangle 14"/>
          <p:cNvSpPr txBox="1">
            <a:spLocks noChangeArrowheads="1"/>
          </p:cNvSpPr>
          <p:nvPr/>
        </p:nvSpPr>
        <p:spPr bwMode="auto">
          <a:xfrm>
            <a:off x="7453314" y="41276"/>
            <a:ext cx="15827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ko-KR" sz="1400" dirty="0"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76" y="5013176"/>
            <a:ext cx="20193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939819" y="4671138"/>
            <a:ext cx="5592621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1200" dirty="0" smtClean="0"/>
          </a:p>
          <a:p>
            <a:r>
              <a:rPr lang="ko-KR" altLang="en-US" sz="1200" dirty="0" smtClean="0"/>
              <a:t>본사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서울특별시 구로구 디지털로 </a:t>
            </a:r>
            <a:r>
              <a:rPr lang="en-US" altLang="ko-KR" sz="1200" dirty="0" smtClean="0"/>
              <a:t>33</a:t>
            </a:r>
            <a:r>
              <a:rPr lang="ko-KR" altLang="en-US" sz="1200" dirty="0" smtClean="0"/>
              <a:t>길 </a:t>
            </a:r>
            <a:r>
              <a:rPr lang="en-US" altLang="ko-KR" sz="1200" dirty="0" smtClean="0"/>
              <a:t>28  </a:t>
            </a:r>
            <a:r>
              <a:rPr lang="ko-KR" altLang="en-US" sz="1200" dirty="0" err="1" smtClean="0"/>
              <a:t>우림이비지센타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차 </a:t>
            </a:r>
            <a:r>
              <a:rPr lang="en-US" altLang="ko-KR" sz="1200" dirty="0" smtClean="0"/>
              <a:t>104</a:t>
            </a:r>
            <a:r>
              <a:rPr lang="ko-KR" altLang="en-US" sz="1200" dirty="0" smtClean="0"/>
              <a:t>호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     TEL : 02)2108-2500~9  FAX : 02)2108-2510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공장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경기도 </a:t>
            </a:r>
            <a:r>
              <a:rPr lang="ko-KR" altLang="en-US" sz="1200" dirty="0" err="1" smtClean="0"/>
              <a:t>화성시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양감면</a:t>
            </a:r>
            <a:r>
              <a:rPr lang="ko-KR" altLang="en-US" sz="1200" dirty="0" smtClean="0"/>
              <a:t> 사격장길 </a:t>
            </a:r>
            <a:r>
              <a:rPr lang="en-US" altLang="ko-KR" sz="1200" dirty="0" smtClean="0"/>
              <a:t>131-22</a:t>
            </a:r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     TEL : 031)354-2731     FAX : 031)354-2758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경남사무소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경남 양산시 양주</a:t>
            </a:r>
            <a:r>
              <a:rPr lang="en-US" altLang="ko-KR" sz="1200" dirty="0" smtClean="0"/>
              <a:t>5</a:t>
            </a:r>
            <a:r>
              <a:rPr lang="ko-KR" altLang="en-US" sz="1200" dirty="0" smtClean="0"/>
              <a:t>길 </a:t>
            </a:r>
            <a:r>
              <a:rPr lang="en-US" altLang="ko-KR" sz="1200" dirty="0" smtClean="0"/>
              <a:t>38-1</a:t>
            </a:r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     TEL : 055)385-8355     FAX : 055)385-5272</a:t>
            </a:r>
          </a:p>
          <a:p>
            <a:r>
              <a:rPr lang="en-US" altLang="ko-KR" sz="1200" dirty="0" smtClean="0"/>
              <a:t> </a:t>
            </a:r>
            <a:endParaRPr lang="ko-KR" altLang="en-US" sz="1200" dirty="0"/>
          </a:p>
        </p:txBody>
      </p:sp>
      <p:grpSp>
        <p:nvGrpSpPr>
          <p:cNvPr id="13" name="그룹 12"/>
          <p:cNvGrpSpPr/>
          <p:nvPr/>
        </p:nvGrpSpPr>
        <p:grpSpPr>
          <a:xfrm>
            <a:off x="5940152" y="1124744"/>
            <a:ext cx="3111404" cy="1872208"/>
            <a:chOff x="10314829" y="1654557"/>
            <a:chExt cx="3507956" cy="2196997"/>
          </a:xfrm>
        </p:grpSpPr>
        <p:sp>
          <p:nvSpPr>
            <p:cNvPr id="12" name="폭발 1 11"/>
            <p:cNvSpPr/>
            <p:nvPr/>
          </p:nvSpPr>
          <p:spPr bwMode="auto">
            <a:xfrm rot="1559519">
              <a:off x="10314829" y="1654557"/>
              <a:ext cx="3507956" cy="2196997"/>
            </a:xfrm>
            <a:prstGeom prst="irregularSeal1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 rot="1683056">
              <a:off x="10444864" y="2270413"/>
              <a:ext cx="3128662" cy="7584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ko-KR" altLang="en-US" sz="40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ko-KR" altLang="en-US" sz="360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생산성 향상</a:t>
              </a:r>
              <a:endParaRPr lang="en-US" altLang="ko-KR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51920" y="44624"/>
            <a:ext cx="52565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0000FF"/>
                </a:solidFill>
              </a:rPr>
              <a:t>자동 </a:t>
            </a:r>
            <a:r>
              <a:rPr lang="ko-KR" altLang="en-US" sz="2400" dirty="0" smtClean="0">
                <a:solidFill>
                  <a:srgbClr val="FF0000"/>
                </a:solidFill>
              </a:rPr>
              <a:t>다중 추출 이송 </a:t>
            </a:r>
            <a:r>
              <a:rPr lang="ko-KR" altLang="en-US" sz="2400" dirty="0" err="1" smtClean="0">
                <a:solidFill>
                  <a:srgbClr val="0000FF"/>
                </a:solidFill>
              </a:rPr>
              <a:t>레이져</a:t>
            </a:r>
            <a:r>
              <a:rPr lang="ko-KR" altLang="en-US" sz="2400" dirty="0" smtClean="0">
                <a:solidFill>
                  <a:srgbClr val="0000FF"/>
                </a:solidFill>
              </a:rPr>
              <a:t> </a:t>
            </a:r>
            <a:r>
              <a:rPr lang="ko-KR" altLang="en-US" sz="2400" dirty="0" err="1" smtClean="0">
                <a:solidFill>
                  <a:srgbClr val="0000FF"/>
                </a:solidFill>
              </a:rPr>
              <a:t>마킹기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3707904" y="620688"/>
            <a:ext cx="5256709" cy="5832648"/>
          </a:xfrm>
          <a:prstGeom prst="roundRect">
            <a:avLst>
              <a:gd name="adj" fmla="val 635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latinLnBrk="1" hangingPunct="1">
              <a:lnSpc>
                <a:spcPct val="120000"/>
              </a:lnSpc>
            </a:pPr>
            <a:endParaRPr kumimoji="1" lang="en-US" altLang="ko-KR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71933" y="804476"/>
            <a:ext cx="4632515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0" dirty="0" err="1" smtClean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마킹</a:t>
            </a:r>
            <a:r>
              <a:rPr kumimoji="1" lang="ko-KR" altLang="en-US" sz="2000" b="0" dirty="0" smtClean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장비 사양</a:t>
            </a:r>
            <a:r>
              <a:rPr kumimoji="1" lang="ko-KR" altLang="en-US" b="0" dirty="0" smtClean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endParaRPr kumimoji="1" lang="en-US" altLang="ko-KR" b="0" dirty="0" smtClean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b="0" dirty="0" smtClean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# 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전원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: 220VAC 3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상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30A </a:t>
            </a:r>
            <a:endParaRPr kumimoji="1" lang="en-US" alt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# AIR 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공급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: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맑은 고딕" pitchFamily="50" charset="-127"/>
                <a:cs typeface="굴림" pitchFamily="50" charset="-127"/>
              </a:rPr>
              <a:t>Ø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8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맑은 고딕" pitchFamily="50" charset="-127"/>
                <a:cs typeface="굴림" pitchFamily="50" charset="-127"/>
              </a:rPr>
              <a:t> 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b="0" dirty="0" smtClean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dirty="0" smtClean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# 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공급압력</a:t>
            </a:r>
            <a:r>
              <a:rPr kumimoji="1" lang="ko-KR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6kg/㎠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b="0" dirty="0" smtClean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dirty="0" smtClean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# 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설계압력은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5kg/㎠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0" b="0" dirty="0" smtClean="0"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# 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컨트롤사양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:Mitsubishi Q Series </a:t>
            </a:r>
            <a:endParaRPr kumimoji="1" lang="en-US" alt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# </a:t>
            </a:r>
            <a:r>
              <a:rPr kumimoji="1" lang="ko-KR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구동부사양</a:t>
            </a: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dirty="0" smtClean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: MR-J4W-444B</a:t>
            </a:r>
            <a:endParaRPr kumimoji="1" lang="en-US" alt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맑은 고딕" pitchFamily="50" charset="-127"/>
                <a:cs typeface="굴림" pitchFamily="50" charset="-127"/>
              </a:rPr>
              <a:t>     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X Axis : HG-KR43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맑은 고딕" pitchFamily="50" charset="-127"/>
                <a:cs typeface="굴림" pitchFamily="50" charset="-127"/>
              </a:rPr>
              <a:t> 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 ( 400W )</a:t>
            </a:r>
            <a:endParaRPr kumimoji="1" lang="en-US" alt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맑은 고딕" pitchFamily="50" charset="-127"/>
                <a:cs typeface="굴림" pitchFamily="50" charset="-127"/>
              </a:rPr>
              <a:t>     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Y Axis : HG-KR43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맑은 고딕" pitchFamily="50" charset="-127"/>
                <a:cs typeface="굴림" pitchFamily="50" charset="-127"/>
              </a:rPr>
              <a:t> 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 ( 400W )</a:t>
            </a:r>
            <a:endParaRPr kumimoji="1" lang="en-US" alt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맑은 고딕" pitchFamily="50" charset="-127"/>
                <a:cs typeface="굴림" pitchFamily="50" charset="-127"/>
              </a:rPr>
              <a:t>     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Z Axis : HG-KR43B   ( 400W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800" b="0" dirty="0" smtClean="0"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0" dirty="0" smtClean="0">
                <a:latin typeface="맑은 고딕" pitchFamily="50" charset="-127"/>
                <a:ea typeface="맑은 고딕" pitchFamily="50" charset="-127"/>
              </a:rPr>
              <a:t># </a:t>
            </a:r>
            <a:r>
              <a:rPr kumimoji="1" lang="ko-KR" altLang="en-US" sz="1800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생산성 </a:t>
            </a:r>
            <a:endParaRPr kumimoji="1" lang="en-US" altLang="ko-KR" sz="1800" b="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800" b="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  Ø6 </a:t>
            </a:r>
            <a:r>
              <a:rPr kumimoji="1" lang="ko-KR" altLang="en-US" sz="1800" b="0" dirty="0" err="1" smtClean="0">
                <a:latin typeface="맑은 고딕" pitchFamily="50" charset="-127"/>
                <a:ea typeface="맑은 고딕" pitchFamily="50" charset="-127"/>
              </a:rPr>
              <a:t>마킹</a:t>
            </a:r>
            <a:r>
              <a:rPr kumimoji="1" lang="ko-KR" altLang="en-US" sz="1800" b="0" dirty="0" smtClean="0">
                <a:latin typeface="맑은 고딕" pitchFamily="50" charset="-127"/>
                <a:ea typeface="맑은 고딕" pitchFamily="50" charset="-127"/>
              </a:rPr>
              <a:t> 기준 </a:t>
            </a:r>
            <a:r>
              <a:rPr kumimoji="1" lang="en-US" altLang="ko-KR" sz="1800" b="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1,000 </a:t>
            </a:r>
            <a:r>
              <a:rPr kumimoji="1" lang="en-US" altLang="ko-KR" sz="1800" b="0" dirty="0" smtClean="0">
                <a:latin typeface="맑은 고딕" pitchFamily="50" charset="-127"/>
                <a:ea typeface="맑은 고딕" pitchFamily="50" charset="-127"/>
              </a:rPr>
              <a:t>EA  / 15</a:t>
            </a:r>
            <a:r>
              <a:rPr kumimoji="1" lang="ko-KR" altLang="en-US" sz="1800" b="0" dirty="0" smtClean="0">
                <a:latin typeface="맑은 고딕" pitchFamily="50" charset="-127"/>
                <a:ea typeface="맑은 고딕" pitchFamily="50" charset="-127"/>
              </a:rPr>
              <a:t>분 소요 </a:t>
            </a: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80628"/>
            <a:ext cx="336037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장비 사양 </a:t>
            </a:r>
            <a:endParaRPr lang="ko-KR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501008"/>
            <a:ext cx="280831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              장비 사이즈 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    1360  X   1560   X  2040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8" name="Picture 4" descr="C:\Documents and Settings\Administrator\바탕 화면\마킹기 사진\DSC01473.JPG"/>
          <p:cNvPicPr>
            <a:picLocks noChangeAspect="1" noChangeArrowheads="1"/>
          </p:cNvPicPr>
          <p:nvPr/>
        </p:nvPicPr>
        <p:blipFill>
          <a:blip r:embed="rId2" cstate="print"/>
          <a:srcRect l="10079" r="5931" b="9316"/>
          <a:stretch>
            <a:fillRect/>
          </a:stretch>
        </p:blipFill>
        <p:spPr bwMode="auto">
          <a:xfrm>
            <a:off x="827584" y="4437112"/>
            <a:ext cx="1728192" cy="16039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99592" y="6093296"/>
            <a:ext cx="230425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PC </a:t>
            </a:r>
            <a:r>
              <a:rPr lang="ko-KR" altLang="en-US" sz="2400" dirty="0" smtClean="0"/>
              <a:t>일체형 </a:t>
            </a:r>
            <a:endParaRPr lang="ko-KR" altLang="en-US" sz="2400" dirty="0"/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96011" y="620688"/>
            <a:ext cx="3251853" cy="3564396"/>
          </a:xfrm>
          <a:prstGeom prst="roundRect">
            <a:avLst>
              <a:gd name="adj" fmla="val 63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latinLnBrk="1" hangingPunct="1">
              <a:lnSpc>
                <a:spcPct val="120000"/>
              </a:lnSpc>
            </a:pPr>
            <a:endParaRPr kumimoji="1" lang="en-US" altLang="ko-KR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96011" y="4239090"/>
            <a:ext cx="3251853" cy="2214246"/>
          </a:xfrm>
          <a:prstGeom prst="roundRect">
            <a:avLst>
              <a:gd name="adj" fmla="val 63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latinLnBrk="1" hangingPunct="1">
              <a:lnSpc>
                <a:spcPct val="120000"/>
              </a:lnSpc>
            </a:pPr>
            <a:endParaRPr kumimoji="1" lang="en-US" altLang="ko-KR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18002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3851921" y="548680"/>
            <a:ext cx="5112568" cy="2448272"/>
          </a:xfrm>
          <a:prstGeom prst="roundRect">
            <a:avLst>
              <a:gd name="adj" fmla="val 635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latinLnBrk="1" hangingPunct="1">
              <a:lnSpc>
                <a:spcPct val="120000"/>
              </a:lnSpc>
            </a:pPr>
            <a:endParaRPr kumimoji="1" lang="en-US" altLang="ko-KR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921377"/>
            <a:ext cx="816090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마킹</a:t>
            </a:r>
            <a:r>
              <a:rPr lang="ko-KR" altLang="en-US" dirty="0" smtClean="0"/>
              <a:t> 소재 자동 이송 </a:t>
            </a:r>
            <a:r>
              <a:rPr lang="ko-KR" altLang="en-US" dirty="0" err="1" smtClean="0"/>
              <a:t>마킹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* </a:t>
            </a:r>
            <a:r>
              <a:rPr lang="ko-KR" altLang="en-US" dirty="0" smtClean="0"/>
              <a:t>다중 추출 시스템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  - </a:t>
            </a:r>
            <a:r>
              <a:rPr lang="ko-KR" altLang="en-US" dirty="0" smtClean="0"/>
              <a:t>소재 사이즈에 따라  다중  자동 추출 가능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  - </a:t>
            </a:r>
            <a:r>
              <a:rPr lang="ko-KR" altLang="en-US" dirty="0" err="1" smtClean="0"/>
              <a:t>레이져</a:t>
            </a:r>
            <a:r>
              <a:rPr lang="ko-KR" altLang="en-US" dirty="0" smtClean="0"/>
              <a:t> 이송으로 인한 다중 </a:t>
            </a:r>
            <a:r>
              <a:rPr lang="ko-KR" altLang="en-US" dirty="0" err="1" smtClean="0"/>
              <a:t>마킹</a:t>
            </a:r>
            <a:r>
              <a:rPr lang="ko-KR" altLang="en-US" dirty="0" smtClean="0"/>
              <a:t> 가능  </a:t>
            </a:r>
            <a:endParaRPr lang="ko-KR" altLang="en-US" dirty="0"/>
          </a:p>
        </p:txBody>
      </p:sp>
      <p:sp>
        <p:nvSpPr>
          <p:cNvPr id="10" name="오른쪽 화살표 9"/>
          <p:cNvSpPr/>
          <p:nvPr/>
        </p:nvSpPr>
        <p:spPr bwMode="auto">
          <a:xfrm>
            <a:off x="1547664" y="4509120"/>
            <a:ext cx="576064" cy="27003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80628"/>
            <a:ext cx="556861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자동 이송 </a:t>
            </a:r>
            <a:r>
              <a:rPr lang="ko-KR" altLang="en-US" sz="2400" dirty="0" err="1" smtClean="0"/>
              <a:t>마킹</a:t>
            </a:r>
            <a:r>
              <a:rPr lang="ko-KR" altLang="en-US" sz="2400" dirty="0" smtClean="0"/>
              <a:t> 시스템  </a:t>
            </a:r>
            <a:endParaRPr lang="ko-KR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41" y="566682"/>
            <a:ext cx="3336371" cy="257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3851920" y="3501008"/>
            <a:ext cx="5112568" cy="2448272"/>
          </a:xfrm>
          <a:prstGeom prst="roundRect">
            <a:avLst>
              <a:gd name="adj" fmla="val 635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latinLnBrk="1" hangingPunct="1">
              <a:lnSpc>
                <a:spcPct val="120000"/>
              </a:lnSpc>
            </a:pPr>
            <a:endParaRPr kumimoji="1" lang="en-US" altLang="ko-KR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7" y="3645024"/>
            <a:ext cx="514806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</a:t>
            </a:r>
            <a:r>
              <a:rPr lang="ko-KR" altLang="en-US" dirty="0" smtClean="0"/>
              <a:t>축 공구 </a:t>
            </a:r>
            <a:r>
              <a:rPr lang="ko-KR" altLang="en-US" dirty="0" err="1" smtClean="0"/>
              <a:t>연삭기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 TRAY </a:t>
            </a:r>
            <a:r>
              <a:rPr lang="ko-KR" altLang="en-US" dirty="0" smtClean="0"/>
              <a:t>호환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- W </a:t>
            </a:r>
            <a:r>
              <a:rPr lang="ko-KR" altLang="en-US" dirty="0" smtClean="0"/>
              <a:t>社 </a:t>
            </a:r>
            <a:r>
              <a:rPr lang="en-US" altLang="ko-KR" dirty="0" smtClean="0"/>
              <a:t>, R </a:t>
            </a:r>
            <a:r>
              <a:rPr lang="ko-KR" altLang="en-US" dirty="0" smtClean="0"/>
              <a:t>社  </a:t>
            </a:r>
            <a:r>
              <a:rPr lang="en-US" altLang="ko-KR" dirty="0" smtClean="0"/>
              <a:t>TRAY  </a:t>
            </a:r>
            <a:r>
              <a:rPr lang="ko-KR" altLang="en-US" dirty="0" smtClean="0"/>
              <a:t>호환 가능 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- 5</a:t>
            </a:r>
            <a:r>
              <a:rPr lang="ko-KR" altLang="en-US" dirty="0" smtClean="0"/>
              <a:t>축 </a:t>
            </a:r>
            <a:r>
              <a:rPr lang="ko-KR" altLang="en-US" dirty="0" err="1" smtClean="0"/>
              <a:t>가공기</a:t>
            </a:r>
            <a:r>
              <a:rPr lang="ko-KR" altLang="en-US" dirty="0" smtClean="0"/>
              <a:t> 완료 후 </a:t>
            </a:r>
            <a:r>
              <a:rPr lang="en-US" altLang="ko-KR" dirty="0" smtClean="0"/>
              <a:t>TRAY </a:t>
            </a:r>
            <a:r>
              <a:rPr lang="ko-KR" altLang="en-US" dirty="0" smtClean="0"/>
              <a:t>이송만 </a:t>
            </a:r>
            <a:r>
              <a:rPr lang="ko-KR" altLang="en-US" dirty="0" err="1" smtClean="0"/>
              <a:t>으로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마킹</a:t>
            </a:r>
            <a:r>
              <a:rPr lang="ko-KR" altLang="en-US" dirty="0" smtClean="0"/>
              <a:t> 준비 완료 </a:t>
            </a:r>
            <a:r>
              <a:rPr lang="en-US" altLang="ko-KR" dirty="0" smtClean="0"/>
              <a:t> 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440" y="3501008"/>
            <a:ext cx="32194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47531" y="2564908"/>
          <a:ext cx="8544950" cy="3834418"/>
        </p:xfrm>
        <a:graphic>
          <a:graphicData uri="http://schemas.openxmlformats.org/drawingml/2006/table">
            <a:tbl>
              <a:tblPr/>
              <a:tblGrid>
                <a:gridCol w="1898883"/>
                <a:gridCol w="6646067"/>
              </a:tblGrid>
              <a:tr h="2234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구분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  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MACSA  F-9010 / F-9020 </a:t>
                      </a: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레이저 마킹기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제조사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Macsa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ID S.A. (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스페인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냉각방식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</a:t>
                      </a: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공냉식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파워 및 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파장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10W / 20W Fiber, 1.06 micron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마킹영역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100x100 / 160x160 mm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9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기능 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다양한 데이터 </a:t>
                      </a: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마킹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년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일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쉬프트코드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시리얼넘버 등등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</a:t>
                      </a: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로고마킹가능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글씨 폰트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크기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장평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자간등의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조절기능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</a:t>
                      </a: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정지상마킹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이동상마킹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고속마킹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가능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통신기능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PLC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에서 메시지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256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개 선택가능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RS232C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통신으로 외부에서 데이터 </a:t>
                      </a: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전송마킹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가능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Ethernet 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통신으로 외부에서 데이터 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전송 </a:t>
                      </a:r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마킹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가능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크기 및 무게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Head : 459x108x126mm, 8Kg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Controller : 454x482x177mm, 26Kg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전압조건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220VAC 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단상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+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접지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50 ~ 60Hz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소비전력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500 Watt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사용환경</a:t>
                      </a: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 ~ 40°C, 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습도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95%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이하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무진동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251" marR="6251" marT="3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80628"/>
            <a:ext cx="336037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LASER SYSTEM</a:t>
            </a:r>
            <a:endParaRPr lang="ko-KR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2124" b="2041"/>
          <a:stretch>
            <a:fillRect/>
          </a:stretch>
        </p:blipFill>
        <p:spPr bwMode="auto">
          <a:xfrm>
            <a:off x="461896" y="692696"/>
            <a:ext cx="33180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92696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620688"/>
            <a:ext cx="1440160" cy="175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모서리가 둥근 직사각형 6"/>
          <p:cNvSpPr/>
          <p:nvPr/>
        </p:nvSpPr>
        <p:spPr bwMode="auto">
          <a:xfrm>
            <a:off x="4211960" y="620688"/>
            <a:ext cx="2304256" cy="1872208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588224" y="620688"/>
            <a:ext cx="2232248" cy="1872208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251520" y="620688"/>
            <a:ext cx="3744416" cy="1872208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ab2">
  <a:themeElements>
    <a:clrScheme name="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3F5464"/>
      </a:accent1>
      <a:accent2>
        <a:srgbClr val="A0BFDA"/>
      </a:accent2>
      <a:accent3>
        <a:srgbClr val="FFFFFF"/>
      </a:accent3>
      <a:accent4>
        <a:srgbClr val="000000"/>
      </a:accent4>
      <a:accent5>
        <a:srgbClr val="AFB3B8"/>
      </a:accent5>
      <a:accent6>
        <a:srgbClr val="91ADC5"/>
      </a:accent6>
      <a:hlink>
        <a:srgbClr val="652C2C"/>
      </a:hlink>
      <a:folHlink>
        <a:srgbClr val="8E8D4C"/>
      </a:folHlink>
    </a:clrScheme>
    <a:fontScheme name="tab2">
      <a:majorFont>
        <a:latin typeface="Arial"/>
        <a:ea typeface="굴림체"/>
        <a:cs typeface=""/>
      </a:majorFont>
      <a:minorFont>
        <a:latin typeface="Arial"/>
        <a:ea typeface="굴림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tab2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8A00"/>
        </a:accent6>
        <a:hlink>
          <a:srgbClr val="8D092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b2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F5464"/>
        </a:accent1>
        <a:accent2>
          <a:srgbClr val="F1AE43"/>
        </a:accent2>
        <a:accent3>
          <a:srgbClr val="FFFFFF"/>
        </a:accent3>
        <a:accent4>
          <a:srgbClr val="000000"/>
        </a:accent4>
        <a:accent5>
          <a:srgbClr val="AFB3B8"/>
        </a:accent5>
        <a:accent6>
          <a:srgbClr val="DA9D3C"/>
        </a:accent6>
        <a:hlink>
          <a:srgbClr val="652C2C"/>
        </a:hlink>
        <a:folHlink>
          <a:srgbClr val="8E8D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p:\graphics\clients\bayer\binder\tab2.ppt</Template>
  <TotalTime>469138749</TotalTime>
  <Pages>4</Pages>
  <Words>297</Words>
  <Application>Microsoft Office PowerPoint</Application>
  <PresentationFormat>화면 슬라이드 쇼(4:3)</PresentationFormat>
  <Paragraphs>91</Paragraphs>
  <Slides>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tab2</vt:lpstr>
      <vt:lpstr>슬라이드 1</vt:lpstr>
      <vt:lpstr>슬라이드 2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Objectives</dc:title>
  <dc:creator>Deloitte &amp; Touche LLP</dc:creator>
  <cp:lastModifiedBy>USER</cp:lastModifiedBy>
  <cp:revision>1091</cp:revision>
  <cp:lastPrinted>2015-06-10T23:57:22Z</cp:lastPrinted>
  <dcterms:created xsi:type="dcterms:W3CDTF">1997-05-20T20:31:56Z</dcterms:created>
  <dcterms:modified xsi:type="dcterms:W3CDTF">2015-11-02T07:29:53Z</dcterms:modified>
</cp:coreProperties>
</file>